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82" r:id="rId3"/>
    <p:sldId id="257" r:id="rId4"/>
    <p:sldId id="267" r:id="rId5"/>
    <p:sldId id="258" r:id="rId6"/>
    <p:sldId id="283" r:id="rId7"/>
    <p:sldId id="284" r:id="rId8"/>
    <p:sldId id="285" r:id="rId9"/>
    <p:sldId id="286" r:id="rId10"/>
    <p:sldId id="287" r:id="rId11"/>
    <p:sldId id="293" r:id="rId12"/>
    <p:sldId id="268" r:id="rId13"/>
    <p:sldId id="260" r:id="rId14"/>
    <p:sldId id="261" r:id="rId15"/>
    <p:sldId id="262" r:id="rId16"/>
    <p:sldId id="288" r:id="rId17"/>
    <p:sldId id="289" r:id="rId18"/>
    <p:sldId id="290" r:id="rId19"/>
    <p:sldId id="291" r:id="rId20"/>
    <p:sldId id="270" r:id="rId21"/>
    <p:sldId id="292" r:id="rId22"/>
    <p:sldId id="265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0000"/>
    <a:srgbClr val="4462A6"/>
    <a:srgbClr val="9F5FCF"/>
    <a:srgbClr val="F1607D"/>
    <a:srgbClr val="AC468F"/>
    <a:srgbClr val="C166A8"/>
    <a:srgbClr val="5B78BB"/>
    <a:srgbClr val="3E1B59"/>
    <a:srgbClr val="008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>
        <p:scale>
          <a:sx n="66" d="100"/>
          <a:sy n="66" d="100"/>
        </p:scale>
        <p:origin x="922" y="42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6150"/>
            <a:ext cx="6530762" cy="4353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2C96032-C4FC-4E6A-AB54-DE3E64649342}"/>
              </a:ext>
            </a:extLst>
          </p:cNvPr>
          <p:cNvSpPr txBox="1"/>
          <p:nvPr/>
        </p:nvSpPr>
        <p:spPr>
          <a:xfrm>
            <a:off x="3616867" y="5618602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369168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52AEEC-480A-412C-91B6-7723BBBE8A1D}"/>
              </a:ext>
            </a:extLst>
          </p:cNvPr>
          <p:cNvSpPr txBox="1"/>
          <p:nvPr/>
        </p:nvSpPr>
        <p:spPr>
          <a:xfrm>
            <a:off x="978835" y="3390056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C61CDA-ACAE-4463-8F93-CA3D19DDA2DA}"/>
              </a:ext>
            </a:extLst>
          </p:cNvPr>
          <p:cNvSpPr txBox="1"/>
          <p:nvPr/>
        </p:nvSpPr>
        <p:spPr>
          <a:xfrm>
            <a:off x="3212900" y="3390056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7632F4-8C3D-4AF1-A126-5BE27BD06DE2}"/>
              </a:ext>
            </a:extLst>
          </p:cNvPr>
          <p:cNvSpPr txBox="1"/>
          <p:nvPr/>
        </p:nvSpPr>
        <p:spPr>
          <a:xfrm>
            <a:off x="6547266" y="3390056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8880E2-A2E6-4FBF-A768-AB66099FAC59}"/>
              </a:ext>
            </a:extLst>
          </p:cNvPr>
          <p:cNvSpPr txBox="1"/>
          <p:nvPr/>
        </p:nvSpPr>
        <p:spPr>
          <a:xfrm>
            <a:off x="1388270" y="6238107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B61E8C-3E44-447E-989F-4DDEC1B48543}"/>
              </a:ext>
            </a:extLst>
          </p:cNvPr>
          <p:cNvSpPr txBox="1"/>
          <p:nvPr/>
        </p:nvSpPr>
        <p:spPr>
          <a:xfrm>
            <a:off x="5797883" y="6238107"/>
            <a:ext cx="1910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cathedral</a:t>
            </a:r>
          </a:p>
        </p:txBody>
      </p:sp>
    </p:spTree>
    <p:extLst>
      <p:ext uri="{BB962C8B-B14F-4D97-AF65-F5344CB8AC3E}">
        <p14:creationId xmlns:p14="http://schemas.microsoft.com/office/powerpoint/2010/main" val="251920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7397" y="232809"/>
            <a:ext cx="760848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343821"/>
              </p:ext>
            </p:extLst>
          </p:nvPr>
        </p:nvGraphicFramePr>
        <p:xfrm>
          <a:off x="100042" y="3044077"/>
          <a:ext cx="8943916" cy="308190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988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79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871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One syllable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Two syllables</a:t>
                      </a:r>
                      <a:endParaRPr lang="en-US" sz="28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Three or more syllables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7022">
                <a:tc>
                  <a:txBody>
                    <a:bodyPr/>
                    <a:lstStyle/>
                    <a:p>
                      <a:pPr algn="ctr"/>
                      <a:endParaRPr lang="en-US" sz="2800" b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" name="Rounded Rectangle 34"/>
          <p:cNvSpPr/>
          <p:nvPr/>
        </p:nvSpPr>
        <p:spPr>
          <a:xfrm>
            <a:off x="313981" y="1506682"/>
            <a:ext cx="8516039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6509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5091" y="2044547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heavy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32332" y="1600200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332331" y="2044547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noisy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99571" y="1600200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large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99570" y="2044547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quiet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466810" y="1600200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466809" y="2044547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348286" y="1600200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exciting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D7A507-7C4A-4A6F-9210-C2944ACC740C}"/>
              </a:ext>
            </a:extLst>
          </p:cNvPr>
          <p:cNvSpPr txBox="1"/>
          <p:nvPr/>
        </p:nvSpPr>
        <p:spPr>
          <a:xfrm>
            <a:off x="1105115" y="4155484"/>
            <a:ext cx="786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fast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962232-63BA-4030-9680-6B0B083818FB}"/>
              </a:ext>
            </a:extLst>
          </p:cNvPr>
          <p:cNvSpPr txBox="1"/>
          <p:nvPr/>
        </p:nvSpPr>
        <p:spPr>
          <a:xfrm>
            <a:off x="3943976" y="4155484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heavy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946E57-3116-43CD-B811-A9A10C10AF4A}"/>
              </a:ext>
            </a:extLst>
          </p:cNvPr>
          <p:cNvSpPr txBox="1"/>
          <p:nvPr/>
        </p:nvSpPr>
        <p:spPr>
          <a:xfrm>
            <a:off x="853902" y="4765357"/>
            <a:ext cx="1263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hot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0373707-3BFC-4265-8C89-0F0C1F7E3D81}"/>
              </a:ext>
            </a:extLst>
          </p:cNvPr>
          <p:cNvSpPr txBox="1"/>
          <p:nvPr/>
        </p:nvSpPr>
        <p:spPr>
          <a:xfrm>
            <a:off x="3743973" y="4764489"/>
            <a:ext cx="1656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noisy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E33B7C-AA69-4622-B7EF-FE78428D9533}"/>
              </a:ext>
            </a:extLst>
          </p:cNvPr>
          <p:cNvSpPr txBox="1"/>
          <p:nvPr/>
        </p:nvSpPr>
        <p:spPr>
          <a:xfrm>
            <a:off x="712826" y="5375230"/>
            <a:ext cx="1571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large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C32C85-D603-4798-A7F7-7CC012A6947C}"/>
              </a:ext>
            </a:extLst>
          </p:cNvPr>
          <p:cNvSpPr txBox="1"/>
          <p:nvPr/>
        </p:nvSpPr>
        <p:spPr>
          <a:xfrm>
            <a:off x="3778343" y="5375230"/>
            <a:ext cx="1571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quiet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DF33B6B-01F9-46D3-9340-CCA34C578B11}"/>
              </a:ext>
            </a:extLst>
          </p:cNvPr>
          <p:cNvSpPr txBox="1"/>
          <p:nvPr/>
        </p:nvSpPr>
        <p:spPr>
          <a:xfrm>
            <a:off x="6621356" y="4155484"/>
            <a:ext cx="1795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expensive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23DE7D-4910-4B9C-8282-D234260B6885}"/>
              </a:ext>
            </a:extLst>
          </p:cNvPr>
          <p:cNvSpPr txBox="1"/>
          <p:nvPr/>
        </p:nvSpPr>
        <p:spPr>
          <a:xfrm>
            <a:off x="6778022" y="5370113"/>
            <a:ext cx="148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beautiful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ACD5FCD-EFBB-4187-98D4-ACFF18BD86D6}"/>
              </a:ext>
            </a:extLst>
          </p:cNvPr>
          <p:cNvSpPr txBox="1"/>
          <p:nvPr/>
        </p:nvSpPr>
        <p:spPr>
          <a:xfrm>
            <a:off x="6875418" y="4767939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exciting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7DBDD49-7A77-4FE3-9AA1-65E122CDDBEE}"/>
              </a:ext>
            </a:extLst>
          </p:cNvPr>
          <p:cNvSpPr txBox="1"/>
          <p:nvPr/>
        </p:nvSpPr>
        <p:spPr>
          <a:xfrm>
            <a:off x="76509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fast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D53A90-7D8B-4996-8BD8-E179FAE64593}"/>
              </a:ext>
            </a:extLst>
          </p:cNvPr>
          <p:cNvSpPr txBox="1"/>
          <p:nvPr/>
        </p:nvSpPr>
        <p:spPr>
          <a:xfrm>
            <a:off x="765094" y="2043353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heavy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0EDA22-73D3-4FFB-B4F0-CEDD8D7D5719}"/>
              </a:ext>
            </a:extLst>
          </p:cNvPr>
          <p:cNvSpPr txBox="1"/>
          <p:nvPr/>
        </p:nvSpPr>
        <p:spPr>
          <a:xfrm>
            <a:off x="2332335" y="1599006"/>
            <a:ext cx="1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hot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A45BC9-A622-44F3-846F-7B71C4889E37}"/>
              </a:ext>
            </a:extLst>
          </p:cNvPr>
          <p:cNvSpPr txBox="1"/>
          <p:nvPr/>
        </p:nvSpPr>
        <p:spPr>
          <a:xfrm>
            <a:off x="2332334" y="2043353"/>
            <a:ext cx="1502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1D91D4-4A70-4DE8-BA8D-7381C418F175}"/>
              </a:ext>
            </a:extLst>
          </p:cNvPr>
          <p:cNvSpPr txBox="1"/>
          <p:nvPr/>
        </p:nvSpPr>
        <p:spPr>
          <a:xfrm>
            <a:off x="3899574" y="1599006"/>
            <a:ext cx="1425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large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42361CD-142E-45B8-837A-7D44ADC4D28A}"/>
              </a:ext>
            </a:extLst>
          </p:cNvPr>
          <p:cNvSpPr txBox="1"/>
          <p:nvPr/>
        </p:nvSpPr>
        <p:spPr>
          <a:xfrm>
            <a:off x="3899573" y="2043353"/>
            <a:ext cx="142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quiet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1A72D07-4774-4B07-BD9C-AAF9AB1D2C3A}"/>
              </a:ext>
            </a:extLst>
          </p:cNvPr>
          <p:cNvSpPr txBox="1"/>
          <p:nvPr/>
        </p:nvSpPr>
        <p:spPr>
          <a:xfrm>
            <a:off x="5466813" y="1599006"/>
            <a:ext cx="1629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B089C0-0FE4-4DD9-93DB-CB050E62910E}"/>
              </a:ext>
            </a:extLst>
          </p:cNvPr>
          <p:cNvSpPr txBox="1"/>
          <p:nvPr/>
        </p:nvSpPr>
        <p:spPr>
          <a:xfrm>
            <a:off x="5466812" y="2043353"/>
            <a:ext cx="1783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beautiful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E7FC64-9ECA-46F3-8D6F-749D252EC090}"/>
              </a:ext>
            </a:extLst>
          </p:cNvPr>
          <p:cNvSpPr txBox="1"/>
          <p:nvPr/>
        </p:nvSpPr>
        <p:spPr>
          <a:xfrm>
            <a:off x="7348289" y="1599006"/>
            <a:ext cx="1287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0415 0.3710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" y="18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2917 0.461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2307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6 L -0.3125 0.55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75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13819 0.372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0" y="1861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05018 0.46203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23102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11111E-6 L 0.36025 0.308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3" y="1544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11111E-6 L 0.19497 0.39722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40" y="1986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2153 0.4856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4282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9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0.14427 0.4844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05" y="2421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5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1"/>
      <p:bldP spid="29" grpId="2"/>
      <p:bldP spid="29" grpId="3"/>
      <p:bldP spid="30" grpId="1"/>
      <p:bldP spid="30" grpId="2"/>
      <p:bldP spid="30" grpId="3"/>
      <p:bldP spid="31" grpId="1"/>
      <p:bldP spid="31" grpId="2"/>
      <p:bldP spid="31" grpId="3"/>
      <p:bldP spid="32" grpId="1"/>
      <p:bldP spid="32" grpId="2"/>
      <p:bldP spid="32" grpId="3"/>
      <p:bldP spid="33" grpId="1"/>
      <p:bldP spid="33" grpId="2"/>
      <p:bldP spid="33" grpId="3"/>
      <p:bldP spid="46" grpId="1"/>
      <p:bldP spid="46" grpId="2"/>
      <p:bldP spid="46" grpId="3"/>
      <p:bldP spid="47" grpId="1"/>
      <p:bldP spid="47" grpId="2"/>
      <p:bldP spid="47" grpId="3"/>
      <p:bldP spid="48" grpId="1"/>
      <p:bldP spid="48" grpId="2"/>
      <p:bldP spid="48" grpId="3"/>
      <p:bldP spid="49" grpId="1"/>
      <p:bldP spid="49" grpId="2"/>
      <p:bldP spid="49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24581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Now write their comparative forms in the table below.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698253"/>
              </p:ext>
            </p:extLst>
          </p:nvPr>
        </p:nvGraphicFramePr>
        <p:xfrm>
          <a:off x="769133" y="1235657"/>
          <a:ext cx="7605734" cy="539693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9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181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Adjectives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Comparative 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fast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</a:rPr>
                        <a:t>faster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beautiful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noisy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expensive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hot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exciting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quiet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heavy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2791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</a:rPr>
                        <a:t>large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E52A4F-577F-4BEE-B7C1-D0FE1F577F68}"/>
              </a:ext>
            </a:extLst>
          </p:cNvPr>
          <p:cNvSpPr txBox="1"/>
          <p:nvPr/>
        </p:nvSpPr>
        <p:spPr>
          <a:xfrm>
            <a:off x="5020889" y="2363357"/>
            <a:ext cx="237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more beautiful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5E75E0-CFD9-434F-9AF3-DB8A2ADA28B1}"/>
              </a:ext>
            </a:extLst>
          </p:cNvPr>
          <p:cNvSpPr txBox="1"/>
          <p:nvPr/>
        </p:nvSpPr>
        <p:spPr>
          <a:xfrm>
            <a:off x="5621245" y="2881272"/>
            <a:ext cx="117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noisier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0B6AA-5F03-4A8A-B2EC-A37B85CB81AB}"/>
              </a:ext>
            </a:extLst>
          </p:cNvPr>
          <p:cNvSpPr txBox="1"/>
          <p:nvPr/>
        </p:nvSpPr>
        <p:spPr>
          <a:xfrm>
            <a:off x="4977814" y="3410906"/>
            <a:ext cx="2484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more expensive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F39FB9-AC18-45A0-8C7D-238F46DA0500}"/>
              </a:ext>
            </a:extLst>
          </p:cNvPr>
          <p:cNvSpPr txBox="1"/>
          <p:nvPr/>
        </p:nvSpPr>
        <p:spPr>
          <a:xfrm>
            <a:off x="5622886" y="3959937"/>
            <a:ext cx="1097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E5A92-B8BF-4791-91EE-22F0FB1CE473}"/>
              </a:ext>
            </a:extLst>
          </p:cNvPr>
          <p:cNvSpPr txBox="1"/>
          <p:nvPr/>
        </p:nvSpPr>
        <p:spPr>
          <a:xfrm>
            <a:off x="5142795" y="4498530"/>
            <a:ext cx="2154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more exciting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D88B3E-88D6-4945-80B2-985A2037209F}"/>
              </a:ext>
            </a:extLst>
          </p:cNvPr>
          <p:cNvSpPr txBox="1"/>
          <p:nvPr/>
        </p:nvSpPr>
        <p:spPr>
          <a:xfrm>
            <a:off x="5522017" y="5021750"/>
            <a:ext cx="1240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quieter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4E8D3C-2691-47C5-A9BE-5B63BA1FE819}"/>
              </a:ext>
            </a:extLst>
          </p:cNvPr>
          <p:cNvSpPr txBox="1"/>
          <p:nvPr/>
        </p:nvSpPr>
        <p:spPr>
          <a:xfrm>
            <a:off x="5498164" y="5544970"/>
            <a:ext cx="1263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heavier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83089B-3AF6-45F2-B972-04EE713C5123}"/>
              </a:ext>
            </a:extLst>
          </p:cNvPr>
          <p:cNvSpPr txBox="1"/>
          <p:nvPr/>
        </p:nvSpPr>
        <p:spPr>
          <a:xfrm>
            <a:off x="5693315" y="6086851"/>
            <a:ext cx="102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larger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915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42732"/>
            <a:ext cx="80917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563583" y="2600418"/>
            <a:ext cx="3832461" cy="1425223"/>
            <a:chOff x="-1124651" y="2740220"/>
            <a:chExt cx="5608930" cy="208586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9506" y="3255632"/>
              <a:ext cx="2364773" cy="15704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1" name="Group 40"/>
          <p:cNvGrpSpPr/>
          <p:nvPr/>
        </p:nvGrpSpPr>
        <p:grpSpPr>
          <a:xfrm>
            <a:off x="4824258" y="2584053"/>
            <a:ext cx="4319742" cy="1604333"/>
            <a:chOff x="3535672" y="4098365"/>
            <a:chExt cx="4183931" cy="15538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5672" y="4347131"/>
              <a:ext cx="1957520" cy="13051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2375" y="4098365"/>
              <a:ext cx="2287228" cy="15248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4" name="Group 43"/>
          <p:cNvGrpSpPr/>
          <p:nvPr/>
        </p:nvGrpSpPr>
        <p:grpSpPr>
          <a:xfrm>
            <a:off x="0" y="4422909"/>
            <a:ext cx="4396044" cy="1760767"/>
            <a:chOff x="136484" y="4187890"/>
            <a:chExt cx="4138091" cy="165744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324" y="4484599"/>
              <a:ext cx="2041251" cy="136073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84" y="4187890"/>
              <a:ext cx="2120498" cy="134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47" name="Group 46"/>
          <p:cNvGrpSpPr/>
          <p:nvPr/>
        </p:nvGrpSpPr>
        <p:grpSpPr>
          <a:xfrm>
            <a:off x="4633017" y="4515239"/>
            <a:ext cx="3804401" cy="2176506"/>
            <a:chOff x="5561503" y="2279133"/>
            <a:chExt cx="3645841" cy="2085793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503" y="2588219"/>
              <a:ext cx="2178202" cy="122284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6815" y="2279133"/>
              <a:ext cx="1390529" cy="2085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" name="Group 1"/>
          <p:cNvGrpSpPr/>
          <p:nvPr/>
        </p:nvGrpSpPr>
        <p:grpSpPr>
          <a:xfrm>
            <a:off x="614443" y="1277490"/>
            <a:ext cx="7563202" cy="803998"/>
            <a:chOff x="614443" y="1277490"/>
            <a:chExt cx="7563202" cy="803998"/>
          </a:xfrm>
        </p:grpSpPr>
        <p:sp>
          <p:nvSpPr>
            <p:cNvPr id="50" name="Rounded Rectangle 49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76033" y="1425133"/>
              <a:ext cx="14811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expensive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082491" y="1425133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515761" y="1425133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83000" y="1425133"/>
              <a:ext cx="14328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3" name="Rounded Rectangle 2"/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875" y="1742225"/>
            <a:ext cx="7962249" cy="2616490"/>
            <a:chOff x="-1124651" y="2725578"/>
            <a:chExt cx="6539100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758" y="2725578"/>
              <a:ext cx="3235691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651" y="2740220"/>
              <a:ext cx="3128793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AF6FB9F-55AE-4768-9972-FA57DFB9E2DB}"/>
              </a:ext>
            </a:extLst>
          </p:cNvPr>
          <p:cNvGrpSpPr/>
          <p:nvPr/>
        </p:nvGrpSpPr>
        <p:grpSpPr>
          <a:xfrm>
            <a:off x="1598052" y="5126730"/>
            <a:ext cx="5612469" cy="523220"/>
            <a:chOff x="1598052" y="5126730"/>
            <a:chExt cx="561246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598052" y="512673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933479" y="5126730"/>
              <a:ext cx="5277042" cy="523220"/>
              <a:chOff x="1511770" y="4794218"/>
              <a:chExt cx="5277042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527704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This street is               than that one.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470627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EF4A0D69-BA11-407D-80A4-3B393C5757FF}"/>
              </a:ext>
            </a:extLst>
          </p:cNvPr>
          <p:cNvSpPr txBox="1"/>
          <p:nvPr/>
        </p:nvSpPr>
        <p:spPr>
          <a:xfrm>
            <a:off x="1775209" y="5126730"/>
            <a:ext cx="5593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dirty="0"/>
              <a:t> This street is </a:t>
            </a:r>
            <a:r>
              <a:rPr lang="en-US" sz="2800" dirty="0">
                <a:solidFill>
                  <a:srgbClr val="00B050"/>
                </a:solidFill>
              </a:rPr>
              <a:t>noisier</a:t>
            </a:r>
            <a:r>
              <a:rPr lang="en-US" sz="2800" dirty="0"/>
              <a:t> than that one.</a:t>
            </a:r>
          </a:p>
        </p:txBody>
      </p:sp>
    </p:spTree>
    <p:extLst>
      <p:ext uri="{BB962C8B-B14F-4D97-AF65-F5344CB8AC3E}">
        <p14:creationId xmlns:p14="http://schemas.microsoft.com/office/powerpoint/2010/main" val="15337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1043" y="1742225"/>
            <a:ext cx="7954500" cy="2616490"/>
            <a:chOff x="-1124513" y="2725578"/>
            <a:chExt cx="6532736" cy="21488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984" y="2725578"/>
              <a:ext cx="3223239" cy="21488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24513" y="2740220"/>
              <a:ext cx="3128517" cy="20858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7E7BB2-9D5A-4A88-AC32-E48917D94F50}"/>
              </a:ext>
            </a:extLst>
          </p:cNvPr>
          <p:cNvGrpSpPr/>
          <p:nvPr/>
        </p:nvGrpSpPr>
        <p:grpSpPr>
          <a:xfrm>
            <a:off x="1265543" y="5157903"/>
            <a:ext cx="7088059" cy="523220"/>
            <a:chOff x="1265543" y="5157903"/>
            <a:chExt cx="7088059" cy="523220"/>
          </a:xfrm>
        </p:grpSpPr>
        <p:sp>
          <p:nvSpPr>
            <p:cNvPr id="11" name="TextBox 10"/>
            <p:cNvSpPr txBox="1"/>
            <p:nvPr/>
          </p:nvSpPr>
          <p:spPr>
            <a:xfrm>
              <a:off x="1265543" y="5157903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740374" y="5157903"/>
              <a:ext cx="6613228" cy="523220"/>
              <a:chOff x="1511770" y="4794218"/>
              <a:chExt cx="6613228" cy="52322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6132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 city house is              than a country house.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3688838" y="5169606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58AFEA7-FD6D-4976-A379-E869AC3881F9}"/>
              </a:ext>
            </a:extLst>
          </p:cNvPr>
          <p:cNvSpPr txBox="1"/>
          <p:nvPr/>
        </p:nvSpPr>
        <p:spPr>
          <a:xfrm>
            <a:off x="577798" y="5157903"/>
            <a:ext cx="798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dirty="0"/>
              <a:t> A city house is </a:t>
            </a:r>
            <a:r>
              <a:rPr lang="en-US" sz="2800" dirty="0">
                <a:solidFill>
                  <a:srgbClr val="00B050"/>
                </a:solidFill>
              </a:rPr>
              <a:t>more modern </a:t>
            </a:r>
            <a:r>
              <a:rPr lang="en-US" sz="2800" dirty="0"/>
              <a:t>than a country house.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FA04EAB-C791-467C-ABC5-FB875321DDAC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9" name="Rounded Rectangle 2">
              <a:extLst>
                <a:ext uri="{FF2B5EF4-FFF2-40B4-BE49-F238E27FC236}">
                  <a16:creationId xmlns:a16="http://schemas.microsoft.com/office/drawing/2014/main" id="{263BA79B-896C-43D0-B493-F6234F0F153A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24030BA-4A6E-4C29-93FF-E6845A0AB181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F74A2C6-3AE6-4791-8644-1E5382D276E9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598749-C556-4D42-82B8-470F8B36AB97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1668909-A041-430F-8CD5-1E37225FB7A8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420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86237" y="1742317"/>
            <a:ext cx="8371526" cy="2665987"/>
            <a:chOff x="-1408766" y="2725653"/>
            <a:chExt cx="6875224" cy="218947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3219" y="2766453"/>
              <a:ext cx="3223239" cy="21486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8766" y="2725653"/>
              <a:ext cx="3455438" cy="218917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438AE81-8EB5-4F25-BB8C-9934728B4857}"/>
              </a:ext>
            </a:extLst>
          </p:cNvPr>
          <p:cNvGrpSpPr/>
          <p:nvPr/>
        </p:nvGrpSpPr>
        <p:grpSpPr>
          <a:xfrm>
            <a:off x="850981" y="5157540"/>
            <a:ext cx="7442039" cy="954107"/>
            <a:chOff x="974597" y="5157540"/>
            <a:chExt cx="7442039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974597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449427" y="5157540"/>
              <a:ext cx="6967209" cy="954107"/>
              <a:chOff x="1511769" y="4794218"/>
              <a:chExt cx="6967209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69" y="4794218"/>
                <a:ext cx="6967209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Things at a corner shop are               than things at a village market.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55920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004951D-90F2-4E52-AD99-E0CAAA235098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18D4911C-09B4-4D2D-852B-B76E4B6F3696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5476AC-BC90-4937-87D4-8D2C5F7326BD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931222-579E-4D91-8122-BF9A594CE72A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3112DA-30AF-4D0F-B9A2-E7798F3AA836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2493E47-7160-45E9-BD25-FE8C7CB45072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A678FD-4033-47EA-A86E-10A8ABB063C6}"/>
              </a:ext>
            </a:extLst>
          </p:cNvPr>
          <p:cNvSpPr txBox="1"/>
          <p:nvPr/>
        </p:nvSpPr>
        <p:spPr>
          <a:xfrm>
            <a:off x="242106" y="5157540"/>
            <a:ext cx="8659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457200"/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dirty="0"/>
              <a:t>  Things at a corner shop are </a:t>
            </a:r>
            <a:r>
              <a:rPr lang="en-US" sz="2800" dirty="0">
                <a:solidFill>
                  <a:srgbClr val="00B050"/>
                </a:solidFill>
              </a:rPr>
              <a:t>more expensive </a:t>
            </a:r>
            <a:r>
              <a:rPr lang="en-US" sz="2800" dirty="0"/>
              <a:t>than things</a:t>
            </a:r>
          </a:p>
          <a:p>
            <a:pPr marL="274320" indent="-457200"/>
            <a:r>
              <a:rPr lang="en-US" sz="2800" dirty="0"/>
              <a:t>     at a village market.</a:t>
            </a:r>
          </a:p>
        </p:txBody>
      </p:sp>
    </p:spTree>
    <p:extLst>
      <p:ext uri="{BB962C8B-B14F-4D97-AF65-F5344CB8AC3E}">
        <p14:creationId xmlns:p14="http://schemas.microsoft.com/office/powerpoint/2010/main" val="37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63055" y="1438567"/>
            <a:ext cx="7017890" cy="3224889"/>
            <a:chOff x="-1550825" y="2476195"/>
            <a:chExt cx="5763533" cy="264848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054" y="2476195"/>
              <a:ext cx="1765654" cy="2648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50825" y="2808373"/>
              <a:ext cx="3677990" cy="206483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065C907-A4A3-4E00-9EE4-AFD86BD1DC29}"/>
              </a:ext>
            </a:extLst>
          </p:cNvPr>
          <p:cNvGrpSpPr/>
          <p:nvPr/>
        </p:nvGrpSpPr>
        <p:grpSpPr>
          <a:xfrm>
            <a:off x="1203199" y="5157540"/>
            <a:ext cx="6717235" cy="954107"/>
            <a:chOff x="1203199" y="5157540"/>
            <a:chExt cx="6717235" cy="954107"/>
          </a:xfrm>
        </p:grpSpPr>
        <p:sp>
          <p:nvSpPr>
            <p:cNvPr id="11" name="TextBox 10"/>
            <p:cNvSpPr txBox="1"/>
            <p:nvPr/>
          </p:nvSpPr>
          <p:spPr>
            <a:xfrm>
              <a:off x="1203199" y="5157540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78030" y="5157540"/>
              <a:ext cx="6242404" cy="954107"/>
              <a:chOff x="1511770" y="4794218"/>
              <a:chExt cx="6242404" cy="954107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511770" y="4794218"/>
                <a:ext cx="624240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/>
                  <a:t>Life in the countryside is               than life in the city.</a:t>
                </a:r>
                <a:endParaRPr lang="en-US" sz="2800" b="1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>
                <a:off x="5143567" y="5190388"/>
                <a:ext cx="109728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8BD7E9-52DA-4B1B-A7A0-A9BFCE46C0BF}"/>
              </a:ext>
            </a:extLst>
          </p:cNvPr>
          <p:cNvGrpSpPr/>
          <p:nvPr/>
        </p:nvGrpSpPr>
        <p:grpSpPr>
          <a:xfrm>
            <a:off x="790399" y="427995"/>
            <a:ext cx="7563202" cy="803998"/>
            <a:chOff x="614443" y="1277490"/>
            <a:chExt cx="7563202" cy="803998"/>
          </a:xfrm>
        </p:grpSpPr>
        <p:sp>
          <p:nvSpPr>
            <p:cNvPr id="16" name="Rounded Rectangle 2">
              <a:extLst>
                <a:ext uri="{FF2B5EF4-FFF2-40B4-BE49-F238E27FC236}">
                  <a16:creationId xmlns:a16="http://schemas.microsoft.com/office/drawing/2014/main" id="{6C7B0CD4-21F2-4609-839E-48ECDEA29D7D}"/>
                </a:ext>
              </a:extLst>
            </p:cNvPr>
            <p:cNvSpPr/>
            <p:nvPr/>
          </p:nvSpPr>
          <p:spPr>
            <a:xfrm>
              <a:off x="614443" y="1277490"/>
              <a:ext cx="7563202" cy="80399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2E02F7-39C7-4F6E-9947-6870BDA67A72}"/>
                </a:ext>
              </a:extLst>
            </p:cNvPr>
            <p:cNvSpPr txBox="1"/>
            <p:nvPr/>
          </p:nvSpPr>
          <p:spPr>
            <a:xfrm>
              <a:off x="969938" y="1425133"/>
              <a:ext cx="16872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expensive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3202ED-9CA9-4564-A0FE-E0FE326D987F}"/>
                </a:ext>
              </a:extLst>
            </p:cNvPr>
            <p:cNvSpPr txBox="1"/>
            <p:nvPr/>
          </p:nvSpPr>
          <p:spPr>
            <a:xfrm>
              <a:off x="2942241" y="1425133"/>
              <a:ext cx="1148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noisy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ED43C6-F151-455C-9AC5-D553526AFB7E}"/>
                </a:ext>
              </a:extLst>
            </p:cNvPr>
            <p:cNvSpPr txBox="1"/>
            <p:nvPr/>
          </p:nvSpPr>
          <p:spPr>
            <a:xfrm>
              <a:off x="4341307" y="1425133"/>
              <a:ext cx="1428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modern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C7CD063-F5A0-4A65-ACD6-E11F71DD97C5}"/>
                </a:ext>
              </a:extLst>
            </p:cNvPr>
            <p:cNvSpPr txBox="1"/>
            <p:nvPr/>
          </p:nvSpPr>
          <p:spPr>
            <a:xfrm>
              <a:off x="5883616" y="1425133"/>
              <a:ext cx="16322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peaceful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DE230F8-8906-4F03-BA20-5950163F957B}"/>
              </a:ext>
            </a:extLst>
          </p:cNvPr>
          <p:cNvSpPr txBox="1"/>
          <p:nvPr/>
        </p:nvSpPr>
        <p:spPr>
          <a:xfrm>
            <a:off x="773633" y="5157540"/>
            <a:ext cx="75967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dirty="0"/>
              <a:t>  Life in the countryside is </a:t>
            </a:r>
            <a:r>
              <a:rPr lang="en-US" sz="2800" dirty="0">
                <a:solidFill>
                  <a:srgbClr val="00B050"/>
                </a:solidFill>
              </a:rPr>
              <a:t>more peaceful </a:t>
            </a:r>
            <a:r>
              <a:rPr lang="en-US" sz="2800" dirty="0"/>
              <a:t>than life </a:t>
            </a:r>
          </a:p>
          <a:p>
            <a:r>
              <a:rPr lang="en-US" sz="2800" dirty="0"/>
              <a:t>      in the city.</a:t>
            </a:r>
          </a:p>
        </p:txBody>
      </p:sp>
    </p:spTree>
    <p:extLst>
      <p:ext uri="{BB962C8B-B14F-4D97-AF65-F5344CB8AC3E}">
        <p14:creationId xmlns:p14="http://schemas.microsoft.com/office/powerpoint/2010/main" val="404568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89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38727"/>
            <a:ext cx="5649925" cy="1233916"/>
            <a:chOff x="2553645" y="1189153"/>
            <a:chExt cx="5649925" cy="1233916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508640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Draw a map of a neighbourhood. Write names of at least five places on your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189153"/>
              <a:ext cx="509049" cy="553102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grpSp>
        <p:nvGrpSpPr>
          <p:cNvPr id="3" name="Group 2"/>
          <p:cNvGrpSpPr/>
          <p:nvPr/>
        </p:nvGrpSpPr>
        <p:grpSpPr>
          <a:xfrm>
            <a:off x="3748600" y="863026"/>
            <a:ext cx="5488918" cy="1209617"/>
            <a:chOff x="2553645" y="1213452"/>
            <a:chExt cx="5488918" cy="1209617"/>
          </a:xfrm>
        </p:grpSpPr>
        <p:sp>
          <p:nvSpPr>
            <p:cNvPr id="2" name="Rectangle 1"/>
            <p:cNvSpPr/>
            <p:nvPr/>
          </p:nvSpPr>
          <p:spPr>
            <a:xfrm>
              <a:off x="2857499" y="1315073"/>
              <a:ext cx="5091545" cy="110600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17168" y="1315073"/>
              <a:ext cx="49253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effectLst>
                    <a:glow rad="88900">
                      <a:schemeClr val="bg1"/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Work in pairs. Take turns to ask for and give directions to the places on the map.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3645" y="1213452"/>
              <a:ext cx="509049" cy="504503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7" y="562273"/>
            <a:ext cx="3952875" cy="19107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6255" y="2473029"/>
            <a:ext cx="8811491" cy="4229108"/>
          </a:xfrm>
          <a:prstGeom prst="roundRect">
            <a:avLst>
              <a:gd name="adj" fmla="val 10279"/>
            </a:avLst>
          </a:pr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97" y="2070656"/>
            <a:ext cx="3139786" cy="14856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83" y="2392070"/>
            <a:ext cx="2862263" cy="21955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78" y="5018396"/>
            <a:ext cx="2095090" cy="168374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25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8450025"/>
              </p:ext>
            </p:extLst>
          </p:nvPr>
        </p:nvGraphicFramePr>
        <p:xfrm>
          <a:off x="0" y="911497"/>
          <a:ext cx="9144000" cy="4669246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900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0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34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 dirty="0"/>
                        <a:t>Now</a:t>
                      </a:r>
                      <a:r>
                        <a:rPr lang="en-US" sz="3000" baseline="0" dirty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rgbClr val="87D5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to name places in a neighbourhood.</a:t>
                      </a:r>
                      <a:endParaRPr lang="en-US" sz="2400" spc="-8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pronounce the sounds /ɪ/ and /i:/ correctly.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compare two people or things using comparative adjectives.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ask for and give directions.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to describe a neighbourhood.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66161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5" y="4957916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182" y="3708423"/>
            <a:ext cx="369047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687132"/>
            <a:ext cx="3764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7338" y="4904516"/>
            <a:ext cx="3747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Put the following adjectives in the correct column.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66267" y="3681081"/>
            <a:ext cx="397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Now write their comparative forms in the table below.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83046" y="427390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4704293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23114" y="4641830"/>
            <a:ext cx="4120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comparing the pictures. Use the comparative forms of the adjectives below.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203246"/>
            <a:ext cx="78569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6" y="1629058"/>
            <a:ext cx="2534882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382616"/>
            <a:ext cx="2451767" cy="1838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8" y="1651387"/>
            <a:ext cx="2544264" cy="1694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3" y="4081891"/>
            <a:ext cx="3165936" cy="2112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861" y="4081891"/>
            <a:ext cx="3128790" cy="2085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21" y="612354"/>
            <a:ext cx="6716159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A6DD1C0-CC8C-4976-9F88-6F20BE6B51FF}"/>
              </a:ext>
            </a:extLst>
          </p:cNvPr>
          <p:cNvGrpSpPr/>
          <p:nvPr/>
        </p:nvGrpSpPr>
        <p:grpSpPr>
          <a:xfrm>
            <a:off x="3139257" y="5618602"/>
            <a:ext cx="2865487" cy="523220"/>
            <a:chOff x="3139257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3139257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3535864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4D8BBF8-18FE-4769-AEA6-183D772F76C3}"/>
              </a:ext>
            </a:extLst>
          </p:cNvPr>
          <p:cNvSpPr txBox="1"/>
          <p:nvPr/>
        </p:nvSpPr>
        <p:spPr>
          <a:xfrm>
            <a:off x="3786689" y="5618602"/>
            <a:ext cx="15706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temple</a:t>
            </a:r>
          </a:p>
        </p:txBody>
      </p:sp>
    </p:spTree>
    <p:extLst>
      <p:ext uri="{BB962C8B-B14F-4D97-AF65-F5344CB8AC3E}">
        <p14:creationId xmlns:p14="http://schemas.microsoft.com/office/powerpoint/2010/main" val="253520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1" y="612354"/>
            <a:ext cx="5969918" cy="4477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BF68A83-BD8B-4408-8FFE-AC20173C1CC6}"/>
              </a:ext>
            </a:extLst>
          </p:cNvPr>
          <p:cNvSpPr txBox="1"/>
          <p:nvPr/>
        </p:nvSpPr>
        <p:spPr>
          <a:xfrm>
            <a:off x="3236538" y="5618602"/>
            <a:ext cx="26709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2.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railway station</a:t>
            </a:r>
          </a:p>
        </p:txBody>
      </p:sp>
    </p:spTree>
    <p:extLst>
      <p:ext uri="{BB962C8B-B14F-4D97-AF65-F5344CB8AC3E}">
        <p14:creationId xmlns:p14="http://schemas.microsoft.com/office/powerpoint/2010/main" val="42855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40" y="863421"/>
            <a:ext cx="6545493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9B08DDE-27CF-4429-907E-24369C651D19}"/>
              </a:ext>
            </a:extLst>
          </p:cNvPr>
          <p:cNvSpPr txBox="1"/>
          <p:nvPr/>
        </p:nvSpPr>
        <p:spPr>
          <a:xfrm>
            <a:off x="3804771" y="5618602"/>
            <a:ext cx="1534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412351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5" y="863421"/>
            <a:ext cx="6530762" cy="4358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3139257" y="5618602"/>
            <a:ext cx="2865487" cy="523220"/>
            <a:chOff x="1685581" y="5618602"/>
            <a:chExt cx="286548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082188" y="6004193"/>
              <a:ext cx="24688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894FB7C-6159-4728-AE7B-7AB88E7343C8}"/>
              </a:ext>
            </a:extLst>
          </p:cNvPr>
          <p:cNvSpPr txBox="1"/>
          <p:nvPr/>
        </p:nvSpPr>
        <p:spPr>
          <a:xfrm>
            <a:off x="3549990" y="5618602"/>
            <a:ext cx="2044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4.</a:t>
            </a:r>
            <a:r>
              <a:rPr lang="en-US" sz="2800" b="1" dirty="0">
                <a:solidFill>
                  <a:srgbClr val="4462A6"/>
                </a:solidFill>
              </a:rPr>
              <a:t> </a:t>
            </a:r>
            <a:r>
              <a:rPr lang="en-US" sz="2800" dirty="0">
                <a:solidFill>
                  <a:srgbClr val="00B050"/>
                </a:solidFill>
              </a:rPr>
              <a:t>art gallery</a:t>
            </a:r>
          </a:p>
        </p:txBody>
      </p:sp>
    </p:spTree>
    <p:extLst>
      <p:ext uri="{BB962C8B-B14F-4D97-AF65-F5344CB8AC3E}">
        <p14:creationId xmlns:p14="http://schemas.microsoft.com/office/powerpoint/2010/main" val="1588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1698</TotalTime>
  <Words>427</Words>
  <Application>Microsoft Office PowerPoint</Application>
  <PresentationFormat>On-screen Show (4:3)</PresentationFormat>
  <Paragraphs>126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123</cp:revision>
  <dcterms:created xsi:type="dcterms:W3CDTF">2020-12-09T02:04:09Z</dcterms:created>
  <dcterms:modified xsi:type="dcterms:W3CDTF">2021-05-30T11:53:07Z</dcterms:modified>
</cp:coreProperties>
</file>